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925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6" r:id="rId10"/>
    <p:sldId id="263" r:id="rId11"/>
    <p:sldId id="267" r:id="rId12"/>
    <p:sldId id="264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47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366" y="4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3429A-4804-468B-B53F-D7CB9B2D6A46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/21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CE9CA-B1DC-4969-AC85-C2E21E196B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581409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BA5EA-4DBE-43C4-BC95-EF14FFBAE27E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/21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C08F6-063A-4279-BF66-2F014C9CBF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183677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/21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2C08F6-063A-4279-BF66-2F014C9CBFB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2121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C08F6-063A-4279-BF66-2F014C9CBFB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9831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C08F6-063A-4279-BF66-2F014C9CBF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186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BBC1-E3FD-468F-85B9-72DF0E759E49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0589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0273-8D6E-4149-A995-0C1E6C936AC9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949337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C2F7-F567-4B6C-8799-24EBA076B0EF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268846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D7AD1-646E-4C4A-BF1C-7A4A7A1D4283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2715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9756C-ED5D-4262-99C9-F27D3083E1B4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985615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A43D-F984-46B2-9EF6-B4498ACD9595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81284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B07FA-8279-43D5-ABBC-46C969E3E238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842763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9898-C08E-47A3-BF51-D18B9B6A9C47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591224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1BAA2-0CBD-4E80-B3B9-5896A423BD39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069300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D6B62-6046-484F-89AD-149D7150C864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3852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83811-2AD1-4A87-A8F6-1A85C93D3E6D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7893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8F1B02CC-8DD0-41BF-86F7-ACEBF3B725DE}" type="datetime1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0290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556" y="667315"/>
            <a:ext cx="11809444" cy="1815861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Baze</a:t>
            </a:r>
            <a:r>
              <a:rPr lang="en-US" sz="4000" dirty="0" smtClean="0"/>
              <a:t> </a:t>
            </a:r>
            <a:r>
              <a:rPr lang="en-US" sz="4000" dirty="0" err="1" smtClean="0"/>
              <a:t>podataka</a:t>
            </a:r>
            <a:r>
              <a:rPr lang="en-US" sz="4000" dirty="0" smtClean="0"/>
              <a:t> </a:t>
            </a:r>
            <a:r>
              <a:rPr lang="en-US" sz="4000" dirty="0" err="1" smtClean="0"/>
              <a:t>i</a:t>
            </a:r>
            <a:r>
              <a:rPr lang="en-US" sz="4000" dirty="0" smtClean="0"/>
              <a:t> </a:t>
            </a:r>
            <a:r>
              <a:rPr lang="en-US" sz="4000" dirty="0" err="1" smtClean="0"/>
              <a:t>procesiranje</a:t>
            </a:r>
            <a:r>
              <a:rPr lang="en-US" sz="4000" dirty="0" smtClean="0"/>
              <a:t> u </a:t>
            </a:r>
            <a:r>
              <a:rPr lang="en-US" sz="4000" dirty="0" err="1" smtClean="0"/>
              <a:t>memoriji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556" y="3270820"/>
            <a:ext cx="8977072" cy="320359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Mentor: prof. </a:t>
            </a:r>
            <a:r>
              <a:rPr lang="en-US" sz="2800" dirty="0" err="1" smtClean="0"/>
              <a:t>dr</a:t>
            </a:r>
            <a:r>
              <a:rPr lang="en-US" sz="2800" dirty="0" smtClean="0"/>
              <a:t> </a:t>
            </a:r>
            <a:r>
              <a:rPr lang="en-US" sz="2800" dirty="0" err="1" smtClean="0"/>
              <a:t>Veljko</a:t>
            </a:r>
            <a:r>
              <a:rPr lang="en-US" sz="2800" dirty="0" smtClean="0"/>
              <a:t> </a:t>
            </a:r>
            <a:r>
              <a:rPr lang="en-US" sz="2800" dirty="0" err="1" smtClean="0"/>
              <a:t>Milutinovi</a:t>
            </a:r>
            <a:r>
              <a:rPr lang="sr-Latn-RS" sz="2800" dirty="0" smtClean="0"/>
              <a:t>ć</a:t>
            </a:r>
          </a:p>
          <a:p>
            <a:r>
              <a:rPr lang="sr-Latn-RS" sz="2800" dirty="0" smtClean="0"/>
              <a:t>Student: Marina Mladenović 2009/0274</a:t>
            </a:r>
          </a:p>
          <a:p>
            <a:endParaRPr lang="sr-Latn-RS" dirty="0"/>
          </a:p>
          <a:p>
            <a:r>
              <a:rPr lang="sr-Latn-RS" sz="2000" dirty="0" smtClean="0"/>
              <a:t>Univerzitet u Beogradu</a:t>
            </a:r>
          </a:p>
          <a:p>
            <a:r>
              <a:rPr lang="sr-Latn-RS" sz="2000" dirty="0" smtClean="0"/>
              <a:t>Eektrotehnički fakultet</a:t>
            </a:r>
          </a:p>
          <a:p>
            <a:r>
              <a:rPr lang="sr-Latn-RS" sz="2000" dirty="0" smtClean="0"/>
              <a:t>Beograd, 2014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3894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ExtremeDB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10241506" cy="4351337"/>
          </a:xfrm>
        </p:spPr>
        <p:txBody>
          <a:bodyPr/>
          <a:lstStyle/>
          <a:p>
            <a:r>
              <a:rPr lang="sr-Latn-RS" sz="3600" dirty="0" smtClean="0"/>
              <a:t>Embedded tip baze podataka</a:t>
            </a:r>
          </a:p>
          <a:p>
            <a:r>
              <a:rPr lang="sr-Latn-RS" sz="3600" dirty="0" smtClean="0"/>
              <a:t>Generisanje koda</a:t>
            </a:r>
          </a:p>
          <a:p>
            <a:r>
              <a:rPr lang="sr-Latn-RS" sz="3600" dirty="0" smtClean="0"/>
              <a:t>Kontrola </a:t>
            </a:r>
            <a:r>
              <a:rPr lang="sr-Latn-RS" sz="3600" dirty="0" smtClean="0"/>
              <a:t>konkurentnosti:</a:t>
            </a:r>
            <a:r>
              <a:rPr lang="en-US" sz="3600" dirty="0" smtClean="0"/>
              <a:t> </a:t>
            </a:r>
            <a:r>
              <a:rPr lang="sr-Latn-RS" sz="3600" dirty="0" smtClean="0"/>
              <a:t>MVCC </a:t>
            </a:r>
            <a:r>
              <a:rPr lang="sr-Latn-RS" sz="3600" dirty="0" smtClean="0"/>
              <a:t>i MURISW</a:t>
            </a:r>
          </a:p>
          <a:p>
            <a:pPr lvl="1"/>
            <a:endParaRPr lang="sr-Latn-R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D57F1E4F-1CFF-5643-939E-02111984F565}" type="slidenum">
              <a:rPr lang="en-US" smtClean="0"/>
              <a:pPr/>
              <a:t>10</a:t>
            </a:fld>
            <a:r>
              <a:rPr lang="sr-Latn-RS" dirty="0" smtClean="0"/>
              <a:t>/20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696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ExtremeDB</a:t>
            </a:r>
            <a:r>
              <a:rPr lang="sr-Latn-R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3600" dirty="0"/>
              <a:t>Izdanja:</a:t>
            </a:r>
          </a:p>
          <a:p>
            <a:pPr lvl="1"/>
            <a:r>
              <a:rPr lang="sr-Latn-RS" sz="3600" dirty="0"/>
              <a:t>ExtremeDB Fusion</a:t>
            </a:r>
          </a:p>
          <a:p>
            <a:pPr lvl="1"/>
            <a:r>
              <a:rPr lang="sr-Latn-RS" sz="3600" dirty="0"/>
              <a:t>ExtremeDB Cluster</a:t>
            </a:r>
          </a:p>
          <a:p>
            <a:pPr lvl="1"/>
            <a:r>
              <a:rPr lang="sr-Latn-RS" sz="3600" dirty="0"/>
              <a:t>ExtremeDB Financial </a:t>
            </a:r>
            <a:r>
              <a:rPr lang="sr-Latn-RS" sz="3600" dirty="0" smtClean="0"/>
              <a:t>Edition</a:t>
            </a:r>
            <a:endParaRPr lang="en-US" sz="3600" dirty="0" smtClean="0"/>
          </a:p>
          <a:p>
            <a:pPr lvl="1"/>
            <a:r>
              <a:rPr lang="en-US" sz="3600" dirty="0" err="1" smtClean="0"/>
              <a:t>ExtremeDB</a:t>
            </a:r>
            <a:r>
              <a:rPr lang="en-US" sz="3600" dirty="0" smtClean="0"/>
              <a:t> Kernel Mode</a:t>
            </a:r>
            <a:endParaRPr lang="sr-Latn-RS" sz="3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D57F1E4F-1CFF-5643-939E-02111984F565}" type="slidenum">
              <a:rPr lang="en-US" smtClean="0"/>
              <a:pPr/>
              <a:t>11</a:t>
            </a:fld>
            <a:r>
              <a:rPr lang="sr-Latn-RS" dirty="0" smtClean="0"/>
              <a:t>/20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 descr="http://www.mcobject.com/userfiles/image/extremedb_cluster_database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6549" y="2199502"/>
            <a:ext cx="4276725" cy="2300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 rotWithShape="1">
          <a:blip r:embed="rId3" cstate="print"/>
          <a:srcRect t="5405"/>
          <a:stretch/>
        </p:blipFill>
        <p:spPr bwMode="auto">
          <a:xfrm>
            <a:off x="5390561" y="1861751"/>
            <a:ext cx="2959100" cy="29254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9824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325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561" y="-423254"/>
            <a:ext cx="9692640" cy="1397124"/>
          </a:xfrm>
        </p:spPr>
        <p:txBody>
          <a:bodyPr/>
          <a:lstStyle/>
          <a:p>
            <a:r>
              <a:rPr lang="sr-Latn-RS" dirty="0" smtClean="0"/>
              <a:t>SAP HANA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978" y="1691322"/>
            <a:ext cx="9428254" cy="4488815"/>
          </a:xfrm>
        </p:spPr>
        <p:txBody>
          <a:bodyPr/>
          <a:lstStyle/>
          <a:p>
            <a:r>
              <a:rPr lang="en-US" dirty="0" err="1" smtClean="0"/>
              <a:t>Relacioni</a:t>
            </a:r>
            <a:r>
              <a:rPr lang="en-US" dirty="0" smtClean="0"/>
              <a:t> engine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RS" dirty="0" smtClean="0"/>
              <a:t>čin smeštanja podataka</a:t>
            </a:r>
          </a:p>
          <a:p>
            <a:r>
              <a:rPr lang="sr-Latn-RS" dirty="0" smtClean="0"/>
              <a:t>C</a:t>
            </a:r>
            <a:r>
              <a:rPr lang="en-US" dirty="0" smtClean="0"/>
              <a:t>o</a:t>
            </a:r>
            <a:r>
              <a:rPr lang="sr-Latn-RS" dirty="0" smtClean="0"/>
              <a:t>nnection </a:t>
            </a:r>
            <a:r>
              <a:rPr lang="sr-Latn-RS" dirty="0" smtClean="0"/>
              <a:t>and Session Management za kontrolu konekicja</a:t>
            </a:r>
          </a:p>
          <a:p>
            <a:r>
              <a:rPr lang="sr-Latn-RS" dirty="0" smtClean="0"/>
              <a:t>Authorization Manager za kontrolu prava</a:t>
            </a:r>
          </a:p>
          <a:p>
            <a:r>
              <a:rPr lang="sr-Latn-RS" dirty="0" smtClean="0"/>
              <a:t>Metadata Manager služi kao repozitorijum</a:t>
            </a:r>
          </a:p>
          <a:p>
            <a:r>
              <a:rPr lang="en-US" dirty="0"/>
              <a:t>Transaction </a:t>
            </a:r>
            <a:r>
              <a:rPr lang="en-US" dirty="0" smtClean="0"/>
              <a:t>Manager</a:t>
            </a:r>
            <a:r>
              <a:rPr lang="sr-Latn-RS" dirty="0" smtClean="0"/>
              <a:t> za kontrolu transakcija</a:t>
            </a:r>
          </a:p>
          <a:p>
            <a:r>
              <a:rPr lang="sr-Latn-RS" dirty="0" smtClean="0"/>
              <a:t>Graph Engine za procesiranje grafova</a:t>
            </a:r>
          </a:p>
          <a:p>
            <a:r>
              <a:rPr lang="sr-Latn-RS" dirty="0" smtClean="0"/>
              <a:t>Persistancy layer za trajnost i atomičnost</a:t>
            </a:r>
          </a:p>
          <a:p>
            <a:r>
              <a:rPr lang="sr-Latn-RS" dirty="0" smtClean="0"/>
              <a:t>Text Engine za indeksiranje i pretaragu teksta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D57F1E4F-1CFF-5643-939E-02111984F565}" type="slidenum">
              <a:rPr lang="en-US" smtClean="0"/>
              <a:pPr/>
              <a:t>12</a:t>
            </a:fld>
            <a:r>
              <a:rPr lang="sr-Latn-RS" dirty="0" smtClean="0"/>
              <a:t>/20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3997" y="1200570"/>
            <a:ext cx="5790141" cy="4419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1197" y="3705490"/>
            <a:ext cx="1117945" cy="7649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7671" y="1759255"/>
            <a:ext cx="5495192" cy="28423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2981" y="2082754"/>
            <a:ext cx="642421" cy="125272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64624" y="3377805"/>
            <a:ext cx="647742" cy="122169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64624" y="4633889"/>
            <a:ext cx="5495192" cy="87175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10662" y="2000018"/>
            <a:ext cx="678755" cy="258417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647973" y="3712743"/>
            <a:ext cx="1116916" cy="72271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910719" y="3702522"/>
            <a:ext cx="1124965" cy="732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0438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3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5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7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8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xVelocity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4872" y="2117725"/>
            <a:ext cx="9571228" cy="4351337"/>
          </a:xfrm>
        </p:spPr>
        <p:txBody>
          <a:bodyPr/>
          <a:lstStyle/>
          <a:p>
            <a:r>
              <a:rPr lang="en-US" sz="3200" dirty="0" err="1" smtClean="0"/>
              <a:t>Prvi</a:t>
            </a:r>
            <a:r>
              <a:rPr lang="en-US" sz="3200" dirty="0" smtClean="0"/>
              <a:t> put se </a:t>
            </a:r>
            <a:r>
              <a:rPr lang="en-US" sz="3200" dirty="0" err="1" smtClean="0"/>
              <a:t>pojavljuje</a:t>
            </a:r>
            <a:r>
              <a:rPr lang="en-US" sz="3200" dirty="0" smtClean="0"/>
              <a:t> u SQL </a:t>
            </a:r>
            <a:r>
              <a:rPr lang="en-US" sz="3200" dirty="0" err="1" smtClean="0"/>
              <a:t>Serveru</a:t>
            </a:r>
            <a:r>
              <a:rPr lang="en-US" sz="3200" dirty="0" smtClean="0"/>
              <a:t> 2012</a:t>
            </a:r>
          </a:p>
          <a:p>
            <a:r>
              <a:rPr lang="en-US" sz="3200" dirty="0" err="1" smtClean="0"/>
              <a:t>Privremene</a:t>
            </a:r>
            <a:r>
              <a:rPr lang="en-US" sz="3200" dirty="0" smtClean="0"/>
              <a:t> </a:t>
            </a:r>
            <a:r>
              <a:rPr lang="en-US" sz="3200" dirty="0" err="1" smtClean="0"/>
              <a:t>tabele</a:t>
            </a:r>
            <a:r>
              <a:rPr lang="en-US" sz="3200" dirty="0" smtClean="0"/>
              <a:t> </a:t>
            </a:r>
            <a:r>
              <a:rPr lang="en-US" sz="3200" dirty="0" err="1" smtClean="0"/>
              <a:t>sa</a:t>
            </a:r>
            <a:r>
              <a:rPr lang="en-US" sz="3200" dirty="0" smtClean="0"/>
              <a:t> </a:t>
            </a:r>
            <a:r>
              <a:rPr lang="en-US" sz="3200" dirty="0" err="1" smtClean="0"/>
              <a:t>trajnom</a:t>
            </a:r>
            <a:r>
              <a:rPr lang="en-US" sz="3200" dirty="0" smtClean="0"/>
              <a:t> </a:t>
            </a:r>
            <a:r>
              <a:rPr lang="sr-Latn-RS" sz="3200" dirty="0" smtClean="0"/>
              <a:t>šemom</a:t>
            </a:r>
          </a:p>
          <a:p>
            <a:r>
              <a:rPr lang="sr-Latn-RS" sz="3200" dirty="0" smtClean="0"/>
              <a:t>Non-clustered indeksiranje </a:t>
            </a:r>
            <a:r>
              <a:rPr lang="sr-Latn-RS" sz="3200" dirty="0" smtClean="0"/>
              <a:t>u </a:t>
            </a:r>
            <a:r>
              <a:rPr lang="sr-Latn-RS" sz="3200" dirty="0" smtClean="0"/>
              <a:t>SQL Server 2012</a:t>
            </a:r>
          </a:p>
          <a:p>
            <a:r>
              <a:rPr lang="sr-Latn-RS" sz="3200" dirty="0" smtClean="0"/>
              <a:t>Clustered indeksiranje u SQL Server 2014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D57F1E4F-1CFF-5643-939E-02111984F565}" type="slidenum">
              <a:rPr lang="en-US" smtClean="0"/>
              <a:pPr/>
              <a:t>13</a:t>
            </a:fld>
            <a:r>
              <a:rPr lang="sr-Latn-RS" dirty="0" smtClean="0"/>
              <a:t>/20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7100" y="4998806"/>
            <a:ext cx="5146802" cy="189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5211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758952"/>
            <a:ext cx="11988800" cy="4041648"/>
          </a:xfrm>
        </p:spPr>
        <p:txBody>
          <a:bodyPr>
            <a:normAutofit/>
          </a:bodyPr>
          <a:lstStyle/>
          <a:p>
            <a:r>
              <a:rPr lang="sr-Latn-RS" sz="4800" dirty="0" smtClean="0"/>
              <a:t>Poređenje predstavljenih rešenja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D57F1E4F-1CFF-5643-939E-02111984F565}" type="slidenum">
              <a:rPr lang="en-US" smtClean="0"/>
              <a:pPr/>
              <a:t>14</a:t>
            </a:fld>
            <a:r>
              <a:rPr lang="sr-Latn-RS" dirty="0" smtClean="0"/>
              <a:t>/20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674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94198"/>
            <a:ext cx="11087100" cy="1397124"/>
          </a:xfrm>
        </p:spPr>
        <p:txBody>
          <a:bodyPr/>
          <a:lstStyle/>
          <a:p>
            <a:r>
              <a:rPr lang="sr-Latn-RS" dirty="0" smtClean="0"/>
              <a:t>Smeštanje po kolonama i redovima (1)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98372" y="2616200"/>
            <a:ext cx="8595360" cy="4351337"/>
          </a:xfrm>
        </p:spPr>
        <p:txBody>
          <a:bodyPr>
            <a:normAutofit/>
          </a:bodyPr>
          <a:lstStyle/>
          <a:p>
            <a:r>
              <a:rPr lang="sr-Latn-RS" dirty="0" smtClean="0"/>
              <a:t>R-RDBMS obavljaju operacije po blokovima</a:t>
            </a:r>
          </a:p>
          <a:p>
            <a:r>
              <a:rPr lang="sr-Latn-RS" dirty="0" smtClean="0"/>
              <a:t>R-RDBMS bez indeksa moraju proći kroz sve redove</a:t>
            </a:r>
          </a:p>
          <a:p>
            <a:r>
              <a:rPr lang="sr-Latn-RS" dirty="0" smtClean="0"/>
              <a:t>Svaka kolona u C-RDBMS se posmatra kao indeks</a:t>
            </a:r>
          </a:p>
          <a:p>
            <a:r>
              <a:rPr lang="sr-Latn-RS" dirty="0" smtClean="0"/>
              <a:t>R-RDBMS su bolji ukoliko je potrebno ažuriranje podataka u redu</a:t>
            </a:r>
          </a:p>
          <a:p>
            <a:r>
              <a:rPr lang="sr-Latn-RS" dirty="0" smtClean="0"/>
              <a:t>C-RDBMS je bolje za agregaciju i čitanje</a:t>
            </a:r>
          </a:p>
          <a:p>
            <a:r>
              <a:rPr lang="sr-Latn-RS" dirty="0" smtClean="0"/>
              <a:t>C-RDBMS zahtevaju manje memorije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D57F1E4F-1CFF-5643-939E-02111984F565}" type="slidenum">
              <a:rPr lang="en-US" smtClean="0"/>
              <a:pPr/>
              <a:t>15</a:t>
            </a:fld>
            <a:r>
              <a:rPr lang="sr-Latn-RS" dirty="0" smtClean="0"/>
              <a:t>/20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9330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94198"/>
            <a:ext cx="11290300" cy="1397124"/>
          </a:xfrm>
        </p:spPr>
        <p:txBody>
          <a:bodyPr/>
          <a:lstStyle/>
          <a:p>
            <a:r>
              <a:rPr lang="sr-Latn-RS" dirty="0"/>
              <a:t>Smeštanje po kolonama i redovima </a:t>
            </a:r>
            <a:r>
              <a:rPr lang="sr-Latn-RS" dirty="0" smtClean="0"/>
              <a:t>(2)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17030889"/>
              </p:ext>
            </p:extLst>
          </p:nvPr>
        </p:nvGraphicFramePr>
        <p:xfrm>
          <a:off x="584199" y="2692400"/>
          <a:ext cx="10553700" cy="1892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8950"/>
                <a:gridCol w="1758950"/>
                <a:gridCol w="1758950"/>
                <a:gridCol w="1758950"/>
                <a:gridCol w="1758950"/>
                <a:gridCol w="1758950"/>
              </a:tblGrid>
              <a:tr h="63076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MemSQL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H2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extremeDB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SAP HANA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xVelo</a:t>
                      </a:r>
                      <a:r>
                        <a:rPr lang="en-US" dirty="0" smtClean="0"/>
                        <a:t>c</a:t>
                      </a:r>
                      <a:r>
                        <a:rPr lang="sr-Latn-RS" dirty="0" smtClean="0"/>
                        <a:t>ity</a:t>
                      </a:r>
                      <a:endParaRPr lang="en-US" dirty="0"/>
                    </a:p>
                  </a:txBody>
                  <a:tcPr anchor="ctr"/>
                </a:tc>
              </a:tr>
              <a:tr h="630767"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C-RDBMS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630767"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R-RDBMS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D57F1E4F-1CFF-5643-939E-02111984F565}" type="slidenum">
              <a:rPr lang="en-US" smtClean="0"/>
              <a:pPr/>
              <a:t>16</a:t>
            </a:fld>
            <a:r>
              <a:rPr lang="sr-Latn-RS" dirty="0" smtClean="0"/>
              <a:t>/20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949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Funkcionalnosti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66453709"/>
              </p:ext>
            </p:extLst>
          </p:nvPr>
        </p:nvGraphicFramePr>
        <p:xfrm>
          <a:off x="673103" y="1828800"/>
          <a:ext cx="10281408" cy="4516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568"/>
                <a:gridCol w="1713568"/>
                <a:gridCol w="1713568"/>
                <a:gridCol w="1713568"/>
                <a:gridCol w="1713568"/>
                <a:gridCol w="1713568"/>
              </a:tblGrid>
              <a:tr h="49953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MemSQL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H2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extremeDB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SAP HANA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xVelovity</a:t>
                      </a:r>
                      <a:endParaRPr lang="en-US" dirty="0"/>
                    </a:p>
                  </a:txBody>
                  <a:tcPr anchor="ctr"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Trigger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Java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Event Notifications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Cursor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View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Atributski</a:t>
                      </a:r>
                    </a:p>
                    <a:p>
                      <a:pPr algn="ctr"/>
                      <a:r>
                        <a:rPr lang="sr-Latn-RS" dirty="0" smtClean="0"/>
                        <a:t>Analitički</a:t>
                      </a:r>
                    </a:p>
                    <a:p>
                      <a:pPr algn="ctr"/>
                      <a:r>
                        <a:rPr lang="sr-Latn-RS" dirty="0" smtClean="0"/>
                        <a:t>Kalkulacioni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Procedure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X</a:t>
                      </a:r>
                      <a:endParaRPr lang="en-US" dirty="0"/>
                    </a:p>
                  </a:txBody>
                  <a:tcPr anchor="ctr"/>
                </a:tc>
              </a:tr>
              <a:tr h="499533"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Index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B-Tree</a:t>
                      </a:r>
                    </a:p>
                    <a:p>
                      <a:pPr algn="ctr"/>
                      <a:r>
                        <a:rPr lang="sr-Latn-RS" dirty="0" smtClean="0"/>
                        <a:t>Hash Table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B-Tree</a:t>
                      </a:r>
                    </a:p>
                    <a:p>
                      <a:pPr algn="ctr"/>
                      <a:r>
                        <a:rPr lang="sr-Latn-RS" dirty="0" smtClean="0"/>
                        <a:t>Hash Table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B-Tree</a:t>
                      </a:r>
                    </a:p>
                    <a:p>
                      <a:pPr algn="ctr"/>
                      <a:r>
                        <a:rPr lang="sr-Latn-RS" dirty="0" smtClean="0"/>
                        <a:t>R-Tree</a:t>
                      </a:r>
                    </a:p>
                    <a:p>
                      <a:pPr algn="ctr"/>
                      <a:r>
                        <a:rPr lang="sr-Latn-RS" dirty="0" smtClean="0"/>
                        <a:t>Hash Table</a:t>
                      </a:r>
                    </a:p>
                    <a:p>
                      <a:pPr algn="ctr"/>
                      <a:r>
                        <a:rPr lang="sr-Latn-RS" dirty="0" smtClean="0"/>
                        <a:t>K-d</a:t>
                      </a:r>
                      <a:r>
                        <a:rPr lang="sr-Latn-RS" baseline="0" dirty="0" smtClean="0"/>
                        <a:t> Tree</a:t>
                      </a:r>
                    </a:p>
                    <a:p>
                      <a:pPr algn="ctr"/>
                      <a:r>
                        <a:rPr lang="sr-Latn-RS" baseline="0" dirty="0" smtClean="0"/>
                        <a:t>Redix Tree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Clustered</a:t>
                      </a:r>
                    </a:p>
                    <a:p>
                      <a:pPr algn="ctr"/>
                      <a:r>
                        <a:rPr lang="sr-Latn-RS" dirty="0" smtClean="0"/>
                        <a:t>Non-clustered</a:t>
                      </a:r>
                    </a:p>
                    <a:p>
                      <a:pPr algn="ctr"/>
                      <a:r>
                        <a:rPr lang="sr-Latn-RS" dirty="0" smtClean="0"/>
                        <a:t>Hash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D57F1E4F-1CFF-5643-939E-02111984F565}" type="slidenum">
              <a:rPr lang="en-US" smtClean="0"/>
              <a:pPr/>
              <a:t>17</a:t>
            </a:fld>
            <a:r>
              <a:rPr lang="sr-Latn-RS" dirty="0" smtClean="0"/>
              <a:t>/20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230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972" y="-455102"/>
            <a:ext cx="9692640" cy="1397124"/>
          </a:xfrm>
        </p:spPr>
        <p:txBody>
          <a:bodyPr/>
          <a:lstStyle/>
          <a:p>
            <a:r>
              <a:rPr lang="sr-Latn-RS" dirty="0" smtClean="0"/>
              <a:t>Peformanse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31032454"/>
              </p:ext>
            </p:extLst>
          </p:nvPr>
        </p:nvGraphicFramePr>
        <p:xfrm>
          <a:off x="1045972" y="1566862"/>
          <a:ext cx="9258300" cy="4902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8747"/>
                <a:gridCol w="3201008"/>
                <a:gridCol w="2708545"/>
              </a:tblGrid>
              <a:tr h="4205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Loops/</a:t>
                      </a:r>
                      <a:r>
                        <a:rPr lang="en-US" sz="1800" u="sng" dirty="0" err="1">
                          <a:effectLst/>
                        </a:rPr>
                        <a:t>ms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 err="1">
                          <a:effectLst/>
                        </a:rPr>
                        <a:t>Perf</a:t>
                      </a:r>
                      <a:r>
                        <a:rPr lang="en-US" sz="1800" u="sng" dirty="0">
                          <a:effectLst/>
                        </a:rPr>
                        <a:t>. Multiple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95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Insert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49795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On-Disk DBMS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4.08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95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IMDS + TL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48.13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11.79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95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Update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49795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On-Disk DBMS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14.843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95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IMDS + TL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83.143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5.60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95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Delete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49795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On-Disk DBMS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4.082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95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IMDS + TL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52.151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12.77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D57F1E4F-1CFF-5643-939E-02111984F565}" type="slidenum">
              <a:rPr lang="en-US" smtClean="0"/>
              <a:pPr/>
              <a:t>18</a:t>
            </a:fld>
            <a:r>
              <a:rPr lang="sr-Latn-RS" dirty="0" smtClean="0"/>
              <a:t>/20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527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Zaključak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0272" y="2414588"/>
            <a:ext cx="10612628" cy="4351337"/>
          </a:xfrm>
        </p:spPr>
        <p:txBody>
          <a:bodyPr>
            <a:normAutofit/>
          </a:bodyPr>
          <a:lstStyle/>
          <a:p>
            <a:r>
              <a:rPr lang="sr-Latn-RS" sz="2800" dirty="0" smtClean="0"/>
              <a:t>IMDS su korisne za real – time i embedded sisteme</a:t>
            </a:r>
          </a:p>
          <a:p>
            <a:r>
              <a:rPr lang="sr-Latn-RS" sz="2800" dirty="0" smtClean="0"/>
              <a:t>Primenjuju se u sistemima za finansije i praćenje tržišta</a:t>
            </a:r>
          </a:p>
          <a:p>
            <a:r>
              <a:rPr lang="sr-Latn-RS" sz="2800" dirty="0" smtClean="0"/>
              <a:t>Smanjuju latentnost i trošenje procesorskog vremena</a:t>
            </a:r>
          </a:p>
          <a:p>
            <a:r>
              <a:rPr lang="sr-Latn-RS" sz="2800" dirty="0" smtClean="0"/>
              <a:t>Traži se adekvatna zamena za disk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D57F1E4F-1CFF-5643-939E-02111984F565}" type="slidenum">
              <a:rPr lang="en-US" smtClean="0"/>
              <a:pPr/>
              <a:t>19</a:t>
            </a:fld>
            <a:r>
              <a:rPr lang="sr-Latn-RS" dirty="0" smtClean="0"/>
              <a:t>/20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328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Pregled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Uvod u baze podataka sa procesiranjem u memoriji</a:t>
            </a:r>
          </a:p>
          <a:p>
            <a:r>
              <a:rPr lang="sr-Latn-RS" sz="2400" dirty="0" smtClean="0"/>
              <a:t>Problemi</a:t>
            </a:r>
          </a:p>
          <a:p>
            <a:r>
              <a:rPr lang="sr-Latn-RS" sz="2400" dirty="0" smtClean="0"/>
              <a:t>MemSQL</a:t>
            </a:r>
          </a:p>
          <a:p>
            <a:r>
              <a:rPr lang="sr-Latn-RS" sz="2400" dirty="0" smtClean="0"/>
              <a:t>H2</a:t>
            </a:r>
          </a:p>
          <a:p>
            <a:r>
              <a:rPr lang="sr-Latn-RS" sz="2400" dirty="0" smtClean="0"/>
              <a:t>ExtremeDB</a:t>
            </a:r>
          </a:p>
          <a:p>
            <a:r>
              <a:rPr lang="sr-Latn-RS" sz="2400" dirty="0" smtClean="0"/>
              <a:t>SAP HANA</a:t>
            </a:r>
          </a:p>
          <a:p>
            <a:r>
              <a:rPr lang="sr-Latn-RS" sz="2400" dirty="0" smtClean="0"/>
              <a:t>Poređenje rešenja sa procesiranjem u memoriji</a:t>
            </a:r>
          </a:p>
          <a:p>
            <a:r>
              <a:rPr lang="sr-Latn-RS" sz="2400" dirty="0" smtClean="0"/>
              <a:t>Zaključak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fld id="{D57F1E4F-1CFF-5643-939E-02111984F565}" type="slidenum">
              <a:rPr lang="en-US" smtClean="0"/>
              <a:pPr/>
              <a:t>2</a:t>
            </a:fld>
            <a:r>
              <a:rPr lang="sr-Latn-RS" dirty="0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763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72" y="2021398"/>
            <a:ext cx="9692640" cy="1397124"/>
          </a:xfrm>
        </p:spPr>
        <p:txBody>
          <a:bodyPr>
            <a:normAutofit/>
          </a:bodyPr>
          <a:lstStyle/>
          <a:p>
            <a:r>
              <a:rPr lang="sr-Latn-RS" sz="8800" dirty="0" smtClean="0"/>
              <a:t>Pitanja?</a:t>
            </a:r>
            <a:endParaRPr lang="en-US" sz="8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fld id="{D57F1E4F-1CFF-5643-939E-02111984F565}" type="slidenum">
              <a:rPr lang="en-US" smtClean="0"/>
              <a:pPr/>
              <a:t>20</a:t>
            </a:fld>
            <a:r>
              <a:rPr lang="sr-Latn-RS" dirty="0" smtClean="0"/>
              <a:t>/20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633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2800" dirty="0" smtClean="0"/>
              <a:t>Uvod u baze podataka sa procesiranjem u memoriji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sz="2800" dirty="0" smtClean="0"/>
          </a:p>
          <a:p>
            <a:r>
              <a:rPr lang="sr-Latn-RS" sz="2800" dirty="0" smtClean="0"/>
              <a:t>Real-time pristup podacima</a:t>
            </a:r>
          </a:p>
          <a:p>
            <a:r>
              <a:rPr lang="sr-Latn-RS" sz="2800" dirty="0" smtClean="0"/>
              <a:t>Cena memorije opada</a:t>
            </a:r>
          </a:p>
          <a:p>
            <a:r>
              <a:rPr lang="sr-Latn-RS" sz="2800" dirty="0" smtClean="0"/>
              <a:t>Konkurentnost raste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fld id="{D57F1E4F-1CFF-5643-939E-02111984F565}" type="slidenum">
              <a:rPr lang="en-US" smtClean="0"/>
              <a:pPr/>
              <a:t>3</a:t>
            </a:fld>
            <a:r>
              <a:rPr lang="sr-Latn-RS" dirty="0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715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074" y="1330972"/>
            <a:ext cx="9329155" cy="468356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fld id="{D57F1E4F-1CFF-5643-939E-02111984F565}" type="slidenum">
              <a:rPr lang="en-US" smtClean="0"/>
              <a:pPr/>
              <a:t>4</a:t>
            </a:fld>
            <a:r>
              <a:rPr lang="sr-Latn-RS" dirty="0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25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Opis problema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1" y="1828800"/>
            <a:ext cx="9068377" cy="4351337"/>
          </a:xfrm>
        </p:spPr>
        <p:txBody>
          <a:bodyPr>
            <a:normAutofit/>
          </a:bodyPr>
          <a:lstStyle/>
          <a:p>
            <a:r>
              <a:rPr lang="sr-Latn-RS" dirty="0" smtClean="0"/>
              <a:t>Latentnost</a:t>
            </a:r>
          </a:p>
          <a:p>
            <a:r>
              <a:rPr lang="en-US" dirty="0" smtClean="0"/>
              <a:t>“Pro</a:t>
            </a:r>
            <a:r>
              <a:rPr lang="sr-Latn-RS" dirty="0" smtClean="0"/>
              <a:t>ždiranje</a:t>
            </a:r>
            <a:r>
              <a:rPr lang="en-US" dirty="0" smtClean="0"/>
              <a:t>”</a:t>
            </a:r>
            <a:r>
              <a:rPr lang="sr-Latn-RS" dirty="0" smtClean="0"/>
              <a:t> procesorskih ciklusa</a:t>
            </a:r>
          </a:p>
          <a:p>
            <a:r>
              <a:rPr lang="sr-Latn-RS" dirty="0" smtClean="0"/>
              <a:t>Doslednost ACID pricncipima</a:t>
            </a:r>
          </a:p>
          <a:p>
            <a:pPr lvl="1"/>
            <a:r>
              <a:rPr lang="sr-Latn-RS" sz="2000" dirty="0" smtClean="0"/>
              <a:t>A – atomičnost (sve ili ništa)</a:t>
            </a:r>
          </a:p>
          <a:p>
            <a:pPr lvl="1"/>
            <a:r>
              <a:rPr lang="sr-Latn-RS" sz="2000" dirty="0" smtClean="0"/>
              <a:t>C – </a:t>
            </a:r>
            <a:r>
              <a:rPr lang="sr-Latn-RS" sz="2000" dirty="0" smtClean="0"/>
              <a:t>konzistentost</a:t>
            </a:r>
            <a:r>
              <a:rPr lang="en-US" sz="2000" dirty="0" smtClean="0"/>
              <a:t> </a:t>
            </a:r>
            <a:r>
              <a:rPr lang="sr-Latn-RS" sz="2000" dirty="0" smtClean="0"/>
              <a:t>(</a:t>
            </a:r>
            <a:r>
              <a:rPr lang="sr-Latn-RS" sz="2000" dirty="0" smtClean="0"/>
              <a:t>podaci ostaju konzistentni pre i posle transakcije)</a:t>
            </a:r>
          </a:p>
          <a:p>
            <a:pPr lvl="1"/>
            <a:r>
              <a:rPr lang="sr-Latn-RS" sz="2000" dirty="0" smtClean="0"/>
              <a:t>I – izolacja transakcija</a:t>
            </a:r>
          </a:p>
          <a:p>
            <a:pPr lvl="1"/>
            <a:r>
              <a:rPr lang="sr-Latn-RS" sz="2000" dirty="0" smtClean="0"/>
              <a:t>D – trajnost transakcija</a:t>
            </a:r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fld id="{D57F1E4F-1CFF-5643-939E-02111984F565}" type="slidenum">
              <a:rPr lang="en-US" smtClean="0"/>
              <a:pPr/>
              <a:t>5</a:t>
            </a:fld>
            <a:r>
              <a:rPr lang="sr-Latn-RS" dirty="0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650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54" y="2750128"/>
            <a:ext cx="10004182" cy="1400530"/>
          </a:xfrm>
        </p:spPr>
        <p:txBody>
          <a:bodyPr/>
          <a:lstStyle/>
          <a:p>
            <a:r>
              <a:rPr lang="sr-Latn-RS" dirty="0" smtClean="0"/>
              <a:t>Pregled baza podataka u memoriji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fld id="{D57F1E4F-1CFF-5643-939E-02111984F565}" type="slidenum">
              <a:rPr lang="en-US" smtClean="0"/>
              <a:pPr/>
              <a:t>6</a:t>
            </a:fld>
            <a:r>
              <a:rPr lang="sr-Latn-RS" dirty="0" smtClean="0"/>
              <a:t>/20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123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Sme</a:t>
            </a:r>
            <a:r>
              <a:rPr lang="sr-Latn-RS" sz="3200" dirty="0" smtClean="0"/>
              <a:t>štanje poataka</a:t>
            </a:r>
          </a:p>
          <a:p>
            <a:r>
              <a:rPr lang="sr-Latn-RS" sz="3200" dirty="0" smtClean="0"/>
              <a:t>Just in time kompajler</a:t>
            </a:r>
          </a:p>
          <a:p>
            <a:r>
              <a:rPr lang="sr-Latn-RS" sz="3200" dirty="0" smtClean="0"/>
              <a:t>Distribuiran sistem</a:t>
            </a:r>
          </a:p>
          <a:p>
            <a:r>
              <a:rPr lang="sr-Latn-RS" sz="3200" dirty="0" smtClean="0"/>
              <a:t>Repliciranje</a:t>
            </a:r>
          </a:p>
          <a:p>
            <a:r>
              <a:rPr lang="sr-Latn-RS" sz="3200" dirty="0" smtClean="0"/>
              <a:t>Skip liste</a:t>
            </a:r>
          </a:p>
          <a:p>
            <a:r>
              <a:rPr lang="sr-Latn-RS" sz="3200" dirty="0" smtClean="0"/>
              <a:t>Heš tabele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3390" y="2929486"/>
            <a:ext cx="4800600" cy="2390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2328" y="3334672"/>
            <a:ext cx="5070853" cy="24247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1856" y="720012"/>
            <a:ext cx="6203513" cy="3729567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75228" y="1262561"/>
            <a:ext cx="5930019" cy="1709739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92840" y="6172200"/>
            <a:ext cx="914400" cy="593725"/>
          </a:xfrm>
        </p:spPr>
        <p:txBody>
          <a:bodyPr>
            <a:normAutofit fontScale="92500" lnSpcReduction="10000"/>
          </a:bodyPr>
          <a:lstStyle/>
          <a:p>
            <a:fld id="{D57F1E4F-1CFF-5643-939E-02111984F565}" type="slidenum">
              <a:rPr lang="en-US" smtClean="0"/>
              <a:pPr/>
              <a:t>7</a:t>
            </a:fld>
            <a:r>
              <a:rPr lang="sr-Latn-RS" dirty="0" smtClean="0"/>
              <a:t>/20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004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0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H2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/>
              <a:t>Pisana u Javi</a:t>
            </a:r>
          </a:p>
          <a:p>
            <a:r>
              <a:rPr lang="sr-Latn-RS" sz="3600" dirty="0" smtClean="0"/>
              <a:t>Zaključavanje na nivou reda ili tabele</a:t>
            </a:r>
          </a:p>
          <a:p>
            <a:r>
              <a:rPr lang="sr-Latn-RS" sz="3600" dirty="0" smtClean="0"/>
              <a:t>Deljena i ekskluzivna zaključavanja</a:t>
            </a:r>
          </a:p>
          <a:p>
            <a:r>
              <a:rPr lang="sr-Latn-RS" sz="3600" dirty="0" smtClean="0"/>
              <a:t>Multi-Version Concurrency Control</a:t>
            </a:r>
          </a:p>
          <a:p>
            <a:r>
              <a:rPr lang="sr-Latn-RS" sz="3600" dirty="0" smtClean="0"/>
              <a:t>Funkcije za trajnost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fld id="{D57F1E4F-1CFF-5643-939E-02111984F565}" type="slidenum">
              <a:rPr lang="en-US" smtClean="0"/>
              <a:pPr/>
              <a:t>8</a:t>
            </a:fld>
            <a:r>
              <a:rPr lang="sr-Latn-RS" dirty="0" smtClean="0"/>
              <a:t>/20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895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H2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3200" dirty="0" smtClean="0"/>
              <a:t>Modovi </a:t>
            </a:r>
            <a:r>
              <a:rPr lang="sr-Latn-RS" sz="3200" dirty="0"/>
              <a:t>rada:</a:t>
            </a:r>
          </a:p>
          <a:p>
            <a:pPr lvl="1"/>
            <a:r>
              <a:rPr lang="sr-Latn-RS" sz="3200" dirty="0"/>
              <a:t>Embedded mod </a:t>
            </a:r>
          </a:p>
          <a:p>
            <a:pPr lvl="1"/>
            <a:r>
              <a:rPr lang="sr-Latn-RS" sz="3200" dirty="0"/>
              <a:t>Server mod</a:t>
            </a:r>
          </a:p>
          <a:p>
            <a:pPr lvl="1"/>
            <a:r>
              <a:rPr lang="sr-Latn-RS" sz="3200" dirty="0"/>
              <a:t>Kombinovani mod</a:t>
            </a:r>
            <a:endParaRPr lang="en-US" sz="3200" dirty="0"/>
          </a:p>
          <a:p>
            <a:pPr lvl="1"/>
            <a:endParaRPr lang="en-US" dirty="0"/>
          </a:p>
        </p:txBody>
      </p:sp>
      <p:pic>
        <p:nvPicPr>
          <p:cNvPr id="5" name="Picture 4" descr="The database is embedded in the applicatio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33451" y="2667269"/>
            <a:ext cx="1976120" cy="2467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The database is running in a server; the application connects to the serve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0993" y="3408818"/>
            <a:ext cx="3578860" cy="207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Database, server, and application run in one JVM; an application connects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62302" y="3095128"/>
            <a:ext cx="4011930" cy="238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fld id="{D57F1E4F-1CFF-5643-939E-02111984F565}" type="slidenum">
              <a:rPr lang="en-US" smtClean="0"/>
              <a:pPr/>
              <a:t>9</a:t>
            </a:fld>
            <a:r>
              <a:rPr lang="sr-Latn-RS" dirty="0" smtClean="0"/>
              <a:t>/20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467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TC103457515[[fn=View]]</Template>
  <TotalTime>1575</TotalTime>
  <Words>505</Words>
  <Application>Microsoft Office PowerPoint</Application>
  <PresentationFormat>Custom</PresentationFormat>
  <Paragraphs>192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View</vt:lpstr>
      <vt:lpstr>Baze podataka i procesiranje u memoriji</vt:lpstr>
      <vt:lpstr>Pregled</vt:lpstr>
      <vt:lpstr>Uvod u baze podataka sa procesiranjem u memoriji</vt:lpstr>
      <vt:lpstr>Slide 4</vt:lpstr>
      <vt:lpstr>Opis problema</vt:lpstr>
      <vt:lpstr>Pregled baza podataka u memoriji</vt:lpstr>
      <vt:lpstr>MemSQL</vt:lpstr>
      <vt:lpstr>H2 (1)</vt:lpstr>
      <vt:lpstr>H2 (2)</vt:lpstr>
      <vt:lpstr>ExtremeDB (1)</vt:lpstr>
      <vt:lpstr>ExtremeDB (2)</vt:lpstr>
      <vt:lpstr>SAP HANA</vt:lpstr>
      <vt:lpstr>xVelocity</vt:lpstr>
      <vt:lpstr>Poređenje predstavljenih rešenja</vt:lpstr>
      <vt:lpstr>Smeštanje po kolonama i redovima (1)</vt:lpstr>
      <vt:lpstr>Smeštanje po kolonama i redovima (2)</vt:lpstr>
      <vt:lpstr>Funkcionalnosti</vt:lpstr>
      <vt:lpstr>Peformanse</vt:lpstr>
      <vt:lpstr>Zaključak</vt:lpstr>
      <vt:lpstr>Pitanja?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Baze podataka i procesiranje u memoriji</dc:title>
  <dc:creator>Marina Mladenovic</dc:creator>
  <cp:lastModifiedBy>mmladenovic</cp:lastModifiedBy>
  <cp:revision>64</cp:revision>
  <dcterms:created xsi:type="dcterms:W3CDTF">2014-07-01T17:42:38Z</dcterms:created>
  <dcterms:modified xsi:type="dcterms:W3CDTF">2014-07-10T11:02:22Z</dcterms:modified>
</cp:coreProperties>
</file>